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4038600" cy="46259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4825"/>
            <a:ext cx="4038600" cy="46259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1E834-91F9-4B16-BC24-805C0CAFA3FE}" type="datetimeFigureOut">
              <a:rPr lang="ko-KR" altLang="en-US"/>
              <a:pPr>
                <a:defRPr/>
              </a:pPr>
              <a:t>2012-02-18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204200" y="6477000"/>
            <a:ext cx="7334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EDB5E-5B1C-4D43-B594-395E0EF01C8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4038600" cy="46259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774825"/>
            <a:ext cx="4038600" cy="22367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4164013"/>
            <a:ext cx="4038600" cy="22367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F6D7-F5B7-4E72-9C05-37EC3E7BBE7B}" type="datetimeFigureOut">
              <a:rPr lang="ko-KR" altLang="en-US"/>
              <a:pPr>
                <a:defRPr/>
              </a:pPr>
              <a:t>2012-02-18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8204200" y="6477000"/>
            <a:ext cx="7334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1109F-71A7-41D3-8582-1011A5BFE47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1111A9D-7493-40C7-8F66-44865B88141D}" type="datetimeFigureOut">
              <a:rPr lang="ko-KR" altLang="en-US" smtClean="0"/>
              <a:pPr/>
              <a:t>2012-02-18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 2. BASICS of GEOCHEMICAL ANALYSIS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b="1" dirty="0" smtClean="0"/>
              <a:t>2-1. Classification (Types) of Chemical Analysis</a:t>
            </a:r>
          </a:p>
          <a:p>
            <a:pPr lvl="1"/>
            <a:r>
              <a:rPr lang="en-US" altLang="ko-KR" u="sng" dirty="0" smtClean="0"/>
              <a:t>Qualitative analysis</a:t>
            </a:r>
            <a:r>
              <a:rPr lang="en-US" altLang="ko-KR" dirty="0" smtClean="0"/>
              <a:t>; determines the kinds of the constituents in the sample. Identifies the presence of the substance</a:t>
            </a:r>
          </a:p>
          <a:p>
            <a:pPr lvl="1"/>
            <a:r>
              <a:rPr lang="en-US" altLang="ko-KR" u="sng" dirty="0" smtClean="0"/>
              <a:t>Quantitative analysis</a:t>
            </a:r>
            <a:r>
              <a:rPr lang="en-US" altLang="ko-KR" dirty="0" smtClean="0"/>
              <a:t>; determines not only kinds but also exact amounts of the constituents in the samples</a:t>
            </a:r>
          </a:p>
          <a:p>
            <a:pPr lvl="1"/>
            <a:r>
              <a:rPr lang="en-US" altLang="ko-KR" u="sng" dirty="0" smtClean="0"/>
              <a:t>Wet/dry analysis</a:t>
            </a:r>
            <a:r>
              <a:rPr lang="en-US" altLang="ko-KR" dirty="0" smtClean="0"/>
              <a:t>; involves decomposition and other handlings using solutions or not</a:t>
            </a:r>
          </a:p>
          <a:p>
            <a:pPr lvl="1"/>
            <a:r>
              <a:rPr lang="en-US" altLang="ko-KR" u="sng" dirty="0" smtClean="0"/>
              <a:t>Instrumental analysis</a:t>
            </a:r>
            <a:r>
              <a:rPr lang="en-US" altLang="ko-KR" dirty="0" smtClean="0"/>
              <a:t>; uses analytical instruments</a:t>
            </a:r>
          </a:p>
          <a:p>
            <a:pPr lvl="1"/>
            <a:r>
              <a:rPr lang="en-US" altLang="ko-KR" u="sng" dirty="0" smtClean="0"/>
              <a:t>Destructive/nondestructive analysis</a:t>
            </a:r>
            <a:r>
              <a:rPr lang="en-US" altLang="ko-KR" dirty="0" smtClean="0"/>
              <a:t>; depends on whether the samples are destructed or not</a:t>
            </a:r>
          </a:p>
          <a:p>
            <a:pPr lvl="1"/>
            <a:r>
              <a:rPr lang="en-US" altLang="ko-KR" u="sng" dirty="0" smtClean="0"/>
              <a:t>Trace analysis</a:t>
            </a:r>
            <a:r>
              <a:rPr lang="en-US" altLang="ko-KR" dirty="0" smtClean="0"/>
              <a:t>; analyzes specifically trace amount of constituents</a:t>
            </a:r>
          </a:p>
          <a:p>
            <a:pPr lvl="1"/>
            <a:r>
              <a:rPr lang="en-US" altLang="ko-KR" u="sng" dirty="0" smtClean="0"/>
              <a:t>Isotopic analysis</a:t>
            </a:r>
            <a:r>
              <a:rPr lang="en-US" altLang="ko-KR" dirty="0" smtClean="0"/>
              <a:t>; analyzes isotopes</a:t>
            </a:r>
          </a:p>
          <a:p>
            <a:pPr lvl="1"/>
            <a:r>
              <a:rPr lang="en-US" altLang="ko-KR" u="sng" dirty="0" smtClean="0"/>
              <a:t>Structural analysis</a:t>
            </a:r>
            <a:r>
              <a:rPr lang="en-US" altLang="ko-KR" dirty="0" smtClean="0"/>
              <a:t>; focusing on elucidate the internal structures of the samples</a:t>
            </a:r>
          </a:p>
          <a:p>
            <a:pPr lvl="1"/>
            <a:r>
              <a:rPr lang="en-US" altLang="ko-KR" dirty="0" smtClean="0"/>
              <a:t>Others; </a:t>
            </a:r>
            <a:r>
              <a:rPr lang="en-US" altLang="ko-KR" u="sng" dirty="0" smtClean="0"/>
              <a:t>surface</a:t>
            </a:r>
            <a:r>
              <a:rPr lang="en-US" altLang="ko-KR" dirty="0" smtClean="0"/>
              <a:t>, </a:t>
            </a:r>
            <a:r>
              <a:rPr lang="en-US" altLang="ko-KR" u="sng" dirty="0" smtClean="0"/>
              <a:t>bulk</a:t>
            </a:r>
            <a:r>
              <a:rPr lang="en-US" altLang="ko-KR" dirty="0" smtClean="0"/>
              <a:t>, </a:t>
            </a:r>
            <a:r>
              <a:rPr lang="en-US" altLang="ko-KR" u="sng" dirty="0" smtClean="0"/>
              <a:t>sequential extraction</a:t>
            </a:r>
            <a:r>
              <a:rPr lang="en-US" altLang="ko-KR" dirty="0" smtClean="0"/>
              <a:t>, </a:t>
            </a:r>
            <a:r>
              <a:rPr lang="en-US" altLang="ko-KR" u="sng" dirty="0" smtClean="0"/>
              <a:t>field</a:t>
            </a:r>
            <a:r>
              <a:rPr lang="en-US" altLang="ko-KR" dirty="0" smtClean="0"/>
              <a:t>, </a:t>
            </a:r>
            <a:r>
              <a:rPr lang="en-US" altLang="ko-KR" u="sng" dirty="0" smtClean="0"/>
              <a:t>lab</a:t>
            </a:r>
            <a:r>
              <a:rPr lang="en-US" altLang="ko-KR" dirty="0" smtClean="0"/>
              <a:t>, </a:t>
            </a:r>
            <a:r>
              <a:rPr lang="en-US" altLang="ko-KR" u="sng" dirty="0" smtClean="0"/>
              <a:t>spectroscopic</a:t>
            </a:r>
            <a:r>
              <a:rPr lang="en-US" altLang="ko-KR" dirty="0" smtClean="0"/>
              <a:t>, </a:t>
            </a:r>
            <a:r>
              <a:rPr lang="en-US" altLang="ko-KR" u="sng" dirty="0" smtClean="0"/>
              <a:t>volumetric</a:t>
            </a:r>
            <a:r>
              <a:rPr lang="en-US" altLang="ko-KR" dirty="0" smtClean="0"/>
              <a:t>, </a:t>
            </a:r>
            <a:r>
              <a:rPr lang="en-US" altLang="ko-KR" u="sng" dirty="0" smtClean="0"/>
              <a:t>gravimetric analyses</a:t>
            </a:r>
            <a:r>
              <a:rPr lang="en-US" altLang="ko-KR" dirty="0" smtClean="0"/>
              <a:t>, etc.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4822825"/>
          </a:xfrm>
        </p:spPr>
        <p:txBody>
          <a:bodyPr/>
          <a:lstStyle/>
          <a:p>
            <a:pPr lvl="1"/>
            <a:r>
              <a:rPr lang="en-US" altLang="ko-KR" sz="2400" smtClean="0"/>
              <a:t>2-3-1. Errors</a:t>
            </a:r>
          </a:p>
          <a:p>
            <a:pPr lvl="2"/>
            <a:r>
              <a:rPr lang="en-US" altLang="ko-KR" sz="2000" u="sng" smtClean="0"/>
              <a:t>2-3-1-2. Indeterminate errors</a:t>
            </a:r>
          </a:p>
          <a:p>
            <a:pPr lvl="3"/>
            <a:r>
              <a:rPr lang="en-US" altLang="ko-KR" sz="1800" smtClean="0"/>
              <a:t>2-3-1-2-2. Expressions of the indeterminate errors</a:t>
            </a:r>
          </a:p>
          <a:p>
            <a:pPr lvl="4"/>
            <a:r>
              <a:rPr altLang="ko-KR" sz="1800"/>
              <a:t> You are going to primarily use the following equations</a:t>
            </a:r>
          </a:p>
        </p:txBody>
      </p:sp>
      <p:pic>
        <p:nvPicPr>
          <p:cNvPr id="2" name="제목 1"/>
          <p:cNvPicPr>
            <a:picLocks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0"/>
            <a:ext cx="7775575" cy="1412875"/>
          </a:xfrm>
          <a:noFill/>
          <a:ln/>
        </p:spPr>
      </p:pic>
      <p:pic>
        <p:nvPicPr>
          <p:cNvPr id="37893" name="Picture 5" descr="eq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3500438"/>
            <a:ext cx="2016125" cy="635000"/>
          </a:xfrm>
          <a:prstGeom prst="rect">
            <a:avLst/>
          </a:prstGeom>
          <a:noFill/>
        </p:spPr>
      </p:pic>
      <p:pic>
        <p:nvPicPr>
          <p:cNvPr id="37894" name="Picture 6" descr="eq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3500438"/>
            <a:ext cx="2087562" cy="663575"/>
          </a:xfrm>
          <a:prstGeom prst="rect">
            <a:avLst/>
          </a:prstGeom>
          <a:noFill/>
        </p:spPr>
      </p:pic>
      <p:pic>
        <p:nvPicPr>
          <p:cNvPr id="37896" name="Picture 8" descr="eq_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4075" y="4437063"/>
            <a:ext cx="1512888" cy="296862"/>
          </a:xfrm>
          <a:prstGeom prst="rect">
            <a:avLst/>
          </a:prstGeom>
          <a:noFill/>
        </p:spPr>
      </p:pic>
      <p:pic>
        <p:nvPicPr>
          <p:cNvPr id="37897" name="Picture 9" descr="eq_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463" y="4292600"/>
            <a:ext cx="1584325" cy="592138"/>
          </a:xfrm>
          <a:prstGeom prst="rect">
            <a:avLst/>
          </a:prstGeom>
          <a:noFill/>
        </p:spPr>
      </p:pic>
      <p:pic>
        <p:nvPicPr>
          <p:cNvPr id="37898" name="Picture 10" descr="eq_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4075" y="5300663"/>
            <a:ext cx="1511300" cy="317500"/>
          </a:xfrm>
          <a:prstGeom prst="rect">
            <a:avLst/>
          </a:prstGeom>
          <a:noFill/>
        </p:spPr>
      </p:pic>
      <p:pic>
        <p:nvPicPr>
          <p:cNvPr id="37899" name="Picture 11" descr="eq_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463" y="5084763"/>
            <a:ext cx="1727200" cy="706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제목 1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0"/>
            <a:ext cx="7920037" cy="1412875"/>
          </a:xfrm>
          <a:noFill/>
          <a:ln/>
        </p:spPr>
      </p:pic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1095375" y="1720850"/>
            <a:ext cx="462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Corbel" pitchFamily="34" charset="0"/>
              </a:rPr>
              <a:t>Z values corresponding to confidence levels</a:t>
            </a:r>
          </a:p>
        </p:txBody>
      </p:sp>
      <p:graphicFrame>
        <p:nvGraphicFramePr>
          <p:cNvPr id="39995" name="Group 59"/>
          <p:cNvGraphicFramePr>
            <a:graphicFrameLocks noGrp="1"/>
          </p:cNvGraphicFramePr>
          <p:nvPr>
            <p:ph sz="half" idx="1"/>
          </p:nvPr>
        </p:nvGraphicFramePr>
        <p:xfrm>
          <a:off x="1042988" y="2276475"/>
          <a:ext cx="7058025" cy="3629025"/>
        </p:xfrm>
        <a:graphic>
          <a:graphicData uri="http://schemas.openxmlformats.org/drawingml/2006/table">
            <a:tbl>
              <a:tblPr/>
              <a:tblGrid>
                <a:gridCol w="3530600"/>
                <a:gridCol w="3527425"/>
              </a:tblGrid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Confidence level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50.0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68.3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90.0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1.645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95.0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1.960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95.5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2.576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제목 1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0"/>
            <a:ext cx="7920037" cy="1412875"/>
          </a:xfrm>
          <a:noFill/>
          <a:ln/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095375" y="1720850"/>
            <a:ext cx="676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Corbel" pitchFamily="34" charset="0"/>
              </a:rPr>
              <a:t>t values corresponding to  degree of freedom &amp; confidence levels</a:t>
            </a:r>
          </a:p>
        </p:txBody>
      </p:sp>
      <p:graphicFrame>
        <p:nvGraphicFramePr>
          <p:cNvPr id="42109" name="Group 125"/>
          <p:cNvGraphicFramePr>
            <a:graphicFrameLocks noGrp="1"/>
          </p:cNvGraphicFramePr>
          <p:nvPr>
            <p:ph sz="half" idx="1"/>
          </p:nvPr>
        </p:nvGraphicFramePr>
        <p:xfrm>
          <a:off x="611188" y="2205038"/>
          <a:ext cx="7489825" cy="3629025"/>
        </p:xfrm>
        <a:graphic>
          <a:graphicData uri="http://schemas.openxmlformats.org/drawingml/2006/table">
            <a:tbl>
              <a:tblPr/>
              <a:tblGrid>
                <a:gridCol w="1427162"/>
                <a:gridCol w="1341438"/>
                <a:gridCol w="1181100"/>
                <a:gridCol w="1179512"/>
                <a:gridCol w="1181100"/>
                <a:gridCol w="1179513"/>
              </a:tblGrid>
              <a:tr h="403225">
                <a:tc rowSpan="2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Degree of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Freedom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Confidence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32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63.7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4678363"/>
          </a:xfrm>
        </p:spPr>
        <p:txBody>
          <a:bodyPr/>
          <a:lstStyle/>
          <a:p>
            <a:pPr lvl="1"/>
            <a:r>
              <a:rPr lang="en-US" altLang="ko-KR" sz="2400" smtClean="0"/>
              <a:t>2-3-2. Q-Test</a:t>
            </a:r>
          </a:p>
          <a:p>
            <a:pPr lvl="2"/>
            <a:r>
              <a:rPr lang="en-US" altLang="ko-KR" sz="2000" smtClean="0"/>
              <a:t>For the decision of rejection of a value in question</a:t>
            </a:r>
          </a:p>
          <a:p>
            <a:pPr lvl="2"/>
            <a:r>
              <a:rPr lang="en-US" altLang="ko-KR" sz="2000" smtClean="0"/>
              <a:t>Q quotient calculation</a:t>
            </a:r>
          </a:p>
          <a:p>
            <a:pPr lvl="2"/>
            <a:endParaRPr lang="en-US" altLang="ko-KR" sz="2000" smtClean="0"/>
          </a:p>
          <a:p>
            <a:pPr lvl="2"/>
            <a:endParaRPr lang="en-US" altLang="ko-KR" sz="2000" smtClean="0"/>
          </a:p>
          <a:p>
            <a:pPr lvl="2"/>
            <a:endParaRPr lang="en-US" altLang="ko-KR" sz="2000" smtClean="0"/>
          </a:p>
          <a:p>
            <a:pPr lvl="2"/>
            <a:r>
              <a:rPr lang="en-US" altLang="ko-KR" sz="2000" smtClean="0"/>
              <a:t>Q</a:t>
            </a:r>
            <a:r>
              <a:rPr lang="en-US" altLang="ko-KR" sz="2000" baseline="-25000" smtClean="0"/>
              <a:t>exp</a:t>
            </a:r>
            <a:r>
              <a:rPr lang="en-US" altLang="ko-KR" sz="2000" smtClean="0"/>
              <a:t> &gt; Q</a:t>
            </a:r>
            <a:r>
              <a:rPr lang="en-US" altLang="ko-KR" sz="2000" baseline="-25000" smtClean="0"/>
              <a:t>crt</a:t>
            </a:r>
            <a:r>
              <a:rPr lang="en-US" altLang="ko-KR" sz="2000" smtClean="0"/>
              <a:t> </a:t>
            </a:r>
            <a:r>
              <a:rPr lang="en-US" altLang="ko-KR" sz="2000" smtClean="0">
                <a:sym typeface="Wingdings" pitchFamily="2" charset="2"/>
              </a:rPr>
              <a:t> rejection</a:t>
            </a:r>
          </a:p>
          <a:p>
            <a:pPr lvl="2"/>
            <a:r>
              <a:rPr lang="en-US" altLang="ko-KR" sz="2000" smtClean="0">
                <a:sym typeface="Wingdings" pitchFamily="2" charset="2"/>
              </a:rPr>
              <a:t>Otherwise, keep the value.</a:t>
            </a:r>
          </a:p>
          <a:p>
            <a:pPr lvl="2"/>
            <a:endParaRPr lang="en-US" altLang="ko-KR" sz="2000" smtClean="0"/>
          </a:p>
          <a:p>
            <a:pPr lvl="3"/>
            <a:endParaRPr lang="en-US" altLang="ko-KR" sz="1800" smtClean="0"/>
          </a:p>
          <a:p>
            <a:pPr lvl="3"/>
            <a:endParaRPr lang="en-US" altLang="ko-KR" sz="1800" smtClean="0"/>
          </a:p>
        </p:txBody>
      </p:sp>
      <p:pic>
        <p:nvPicPr>
          <p:cNvPr id="2" name="제목 1"/>
          <p:cNvPicPr>
            <a:picLocks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0"/>
            <a:ext cx="8207375" cy="1412875"/>
          </a:xfrm>
          <a:noFill/>
          <a:ln/>
        </p:spPr>
      </p:pic>
      <p:pic>
        <p:nvPicPr>
          <p:cNvPr id="43015" name="Picture 7" descr="eq_9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35375" y="3141663"/>
            <a:ext cx="1584325" cy="534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제목 1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0"/>
            <a:ext cx="7920037" cy="1412875"/>
          </a:xfrm>
          <a:noFill/>
          <a:ln/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095375" y="1720850"/>
            <a:ext cx="705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Corbel" pitchFamily="34" charset="0"/>
              </a:rPr>
              <a:t>Q critical values corresponding to the number of measurements and</a:t>
            </a:r>
          </a:p>
          <a:p>
            <a:r>
              <a:rPr lang="en-US" altLang="ko-KR">
                <a:latin typeface="Corbel" pitchFamily="34" charset="0"/>
              </a:rPr>
              <a:t>&amp; confidence levels</a:t>
            </a:r>
          </a:p>
        </p:txBody>
      </p:sp>
      <p:graphicFrame>
        <p:nvGraphicFramePr>
          <p:cNvPr id="46189" name="Group 109"/>
          <p:cNvGraphicFramePr>
            <a:graphicFrameLocks noGrp="1"/>
          </p:cNvGraphicFramePr>
          <p:nvPr>
            <p:ph sz="half" idx="1"/>
          </p:nvPr>
        </p:nvGraphicFramePr>
        <p:xfrm>
          <a:off x="684213" y="2492375"/>
          <a:ext cx="7559675" cy="3629025"/>
        </p:xfrm>
        <a:graphic>
          <a:graphicData uri="http://schemas.openxmlformats.org/drawingml/2006/table">
            <a:tbl>
              <a:tblPr/>
              <a:tblGrid>
                <a:gridCol w="2103437"/>
                <a:gridCol w="1976438"/>
                <a:gridCol w="1741487"/>
                <a:gridCol w="1738313"/>
              </a:tblGrid>
              <a:tr h="403225">
                <a:tc rowSpan="2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Number of 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Measurement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Q</a:t>
                      </a:r>
                      <a:r>
                        <a:rPr kumimoji="0" lang="en-US" altLang="ko-KR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crt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32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4678363"/>
          </a:xfrm>
        </p:spPr>
        <p:txBody>
          <a:bodyPr/>
          <a:lstStyle/>
          <a:p>
            <a:pPr lvl="1"/>
            <a:r>
              <a:rPr lang="en-US" altLang="ko-KR" sz="2400" smtClean="0"/>
              <a:t>2-3-2. F-Test</a:t>
            </a:r>
          </a:p>
          <a:p>
            <a:pPr lvl="2"/>
            <a:r>
              <a:rPr lang="en-US" altLang="ko-KR" sz="2000" smtClean="0"/>
              <a:t>Comparison of the precision between two data sets</a:t>
            </a:r>
          </a:p>
          <a:p>
            <a:pPr lvl="2"/>
            <a:r>
              <a:rPr lang="en-US" altLang="ko-KR" sz="2000" smtClean="0"/>
              <a:t>F quotient calculation</a:t>
            </a:r>
          </a:p>
          <a:p>
            <a:pPr lvl="2"/>
            <a:endParaRPr lang="en-US" altLang="ko-KR" sz="2000" smtClean="0"/>
          </a:p>
          <a:p>
            <a:pPr lvl="2"/>
            <a:endParaRPr lang="en-US" altLang="ko-KR" sz="2000" smtClean="0"/>
          </a:p>
          <a:p>
            <a:pPr lvl="2"/>
            <a:endParaRPr lang="en-US" altLang="ko-KR" sz="2000" smtClean="0"/>
          </a:p>
          <a:p>
            <a:pPr lvl="2"/>
            <a:r>
              <a:rPr lang="en-US" altLang="ko-KR" sz="2000" smtClean="0"/>
              <a:t>F</a:t>
            </a:r>
            <a:r>
              <a:rPr lang="en-US" altLang="ko-KR" sz="2000" baseline="-25000" smtClean="0"/>
              <a:t>exp</a:t>
            </a:r>
            <a:r>
              <a:rPr lang="en-US" altLang="ko-KR" sz="2000" smtClean="0"/>
              <a:t> &lt; F</a:t>
            </a:r>
            <a:r>
              <a:rPr lang="en-US" altLang="ko-KR" sz="2000" baseline="-25000" smtClean="0"/>
              <a:t>crt</a:t>
            </a:r>
            <a:r>
              <a:rPr lang="en-US" altLang="ko-KR" sz="2000" smtClean="0"/>
              <a:t> </a:t>
            </a:r>
            <a:r>
              <a:rPr lang="en-US" altLang="ko-KR" sz="2000" smtClean="0">
                <a:sym typeface="Wingdings" pitchFamily="2" charset="2"/>
              </a:rPr>
              <a:t> no significant difference in precision between two data sets</a:t>
            </a:r>
          </a:p>
          <a:p>
            <a:pPr lvl="2">
              <a:buFont typeface="Arial" charset="0"/>
              <a:buNone/>
            </a:pPr>
            <a:endParaRPr lang="en-US" altLang="ko-KR" sz="2000" smtClean="0">
              <a:sym typeface="Wingdings" pitchFamily="2" charset="2"/>
            </a:endParaRPr>
          </a:p>
          <a:p>
            <a:pPr lvl="2"/>
            <a:endParaRPr lang="en-US" altLang="ko-KR" sz="2000" smtClean="0"/>
          </a:p>
          <a:p>
            <a:pPr lvl="3"/>
            <a:endParaRPr lang="en-US" altLang="ko-KR" sz="1800" smtClean="0"/>
          </a:p>
          <a:p>
            <a:pPr lvl="3"/>
            <a:endParaRPr lang="en-US" altLang="ko-KR" sz="1800" smtClean="0"/>
          </a:p>
        </p:txBody>
      </p:sp>
      <p:pic>
        <p:nvPicPr>
          <p:cNvPr id="2" name="제목 1"/>
          <p:cNvPicPr>
            <a:picLocks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0"/>
            <a:ext cx="8207375" cy="1412875"/>
          </a:xfrm>
          <a:noFill/>
          <a:ln/>
        </p:spPr>
      </p:pic>
      <p:pic>
        <p:nvPicPr>
          <p:cNvPr id="47109" name="Picture 5" descr="eq_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3284538"/>
            <a:ext cx="863600" cy="5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제목 1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0"/>
            <a:ext cx="7920037" cy="1412875"/>
          </a:xfrm>
          <a:noFill/>
          <a:ln/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095375" y="1720850"/>
            <a:ext cx="705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Corbel" pitchFamily="34" charset="0"/>
              </a:rPr>
              <a:t>Q critical values corresponding to the number of measurements and</a:t>
            </a:r>
          </a:p>
          <a:p>
            <a:r>
              <a:rPr lang="en-US" altLang="ko-KR">
                <a:latin typeface="Corbel" pitchFamily="34" charset="0"/>
              </a:rPr>
              <a:t>&amp; confidence levels</a:t>
            </a:r>
          </a:p>
        </p:txBody>
      </p:sp>
      <p:graphicFrame>
        <p:nvGraphicFramePr>
          <p:cNvPr id="48257" name="Group 129"/>
          <p:cNvGraphicFramePr>
            <a:graphicFrameLocks noGrp="1"/>
          </p:cNvGraphicFramePr>
          <p:nvPr>
            <p:ph sz="half" idx="1"/>
          </p:nvPr>
        </p:nvGraphicFramePr>
        <p:xfrm>
          <a:off x="468313" y="2708275"/>
          <a:ext cx="8002587" cy="3308351"/>
        </p:xfrm>
        <a:graphic>
          <a:graphicData uri="http://schemas.openxmlformats.org/drawingml/2006/table">
            <a:tbl>
              <a:tblPr/>
              <a:tblGrid>
                <a:gridCol w="1333500"/>
                <a:gridCol w="1333500"/>
                <a:gridCol w="1335087"/>
                <a:gridCol w="1333500"/>
                <a:gridCol w="1333500"/>
                <a:gridCol w="1333500"/>
              </a:tblGrid>
              <a:tr h="473075">
                <a:tc rowSpan="2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Degree of freedom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(numerator)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ea typeface="HY엽서L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Degree of freedom (denominator)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73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BASICS of GEOCHEMICAL ANALYSIS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9155" name="내용 개체 틀 4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625975"/>
          </a:xfrm>
        </p:spPr>
        <p:txBody>
          <a:bodyPr/>
          <a:lstStyle/>
          <a:p>
            <a:r>
              <a:rPr lang="en-US" altLang="ko-KR" sz="3000" b="1" smtClean="0"/>
              <a:t>2-4. Lab Safety</a:t>
            </a:r>
          </a:p>
          <a:p>
            <a:pPr marL="742950" lvl="1" indent="-285750"/>
            <a:r>
              <a:rPr lang="en-US" altLang="ko-KR" sz="2000" smtClean="0"/>
              <a:t>Know way to the emergency exit</a:t>
            </a:r>
          </a:p>
          <a:p>
            <a:pPr marL="742950" lvl="1" indent="-285750"/>
            <a:r>
              <a:rPr lang="en-US" altLang="ko-KR" sz="2000" smtClean="0"/>
              <a:t>Read fire emergency manual / locate fire extinguisher</a:t>
            </a:r>
          </a:p>
          <a:p>
            <a:pPr marL="742950" lvl="1" indent="-285750"/>
            <a:r>
              <a:rPr lang="en-US" altLang="ko-KR" sz="2000" smtClean="0"/>
              <a:t>Use first aids</a:t>
            </a:r>
          </a:p>
          <a:p>
            <a:pPr marL="742950" lvl="1" indent="-285750"/>
            <a:r>
              <a:rPr lang="en-US" altLang="ko-KR" sz="2000" smtClean="0"/>
              <a:t>Be cautious all the times (Concentrate!)</a:t>
            </a:r>
          </a:p>
          <a:p>
            <a:pPr marL="742950" lvl="1" indent="-285750"/>
            <a:r>
              <a:rPr lang="en-US" altLang="ko-KR" sz="2000" smtClean="0"/>
              <a:t>No food/beverage in Lab</a:t>
            </a:r>
          </a:p>
          <a:p>
            <a:pPr marL="742950" lvl="1" indent="-285750"/>
            <a:r>
              <a:rPr lang="en-US" altLang="ko-KR" sz="2000" smtClean="0"/>
              <a:t>Wear appropriate clothes</a:t>
            </a:r>
          </a:p>
          <a:p>
            <a:pPr marL="742950" lvl="1" indent="-285750"/>
            <a:r>
              <a:rPr lang="en-US" altLang="ko-KR" sz="2000" smtClean="0"/>
              <a:t>Wear gloves and gogles anytime (protect yourself!)</a:t>
            </a:r>
          </a:p>
          <a:p>
            <a:pPr marL="742950" lvl="1" indent="-285750"/>
            <a:r>
              <a:rPr lang="en-US" altLang="ko-KR" sz="2000" smtClean="0"/>
              <a:t>Volatiles handled in a hood</a:t>
            </a:r>
          </a:p>
          <a:p>
            <a:pPr marL="742950" lvl="1" indent="-285750"/>
            <a:r>
              <a:rPr lang="en-US" altLang="ko-KR" sz="2000" smtClean="0"/>
              <a:t>Wipe out any liquid on table immediately (never touch it !)</a:t>
            </a:r>
          </a:p>
          <a:p>
            <a:pPr marL="742950" lvl="1" indent="-285750"/>
            <a:r>
              <a:rPr lang="en-US" altLang="ko-KR" sz="2000" smtClean="0"/>
              <a:t>Deposit wastes as directed</a:t>
            </a:r>
          </a:p>
          <a:p>
            <a:pPr marL="742950" lvl="1" indent="-285750"/>
            <a:endParaRPr lang="en-US" altLang="ko-KR" sz="2000" smtClean="0"/>
          </a:p>
          <a:p>
            <a:pPr marL="742950" lvl="1" indent="-285750"/>
            <a:endParaRPr lang="en-US" altLang="ko-KR" sz="2400" smtClean="0"/>
          </a:p>
          <a:p>
            <a:pPr marL="1143000" lvl="2"/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BASICS of GEOCHEMICAL ANALYSIS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0179" name="내용 개체 틀 4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1079500"/>
          </a:xfrm>
        </p:spPr>
        <p:txBody>
          <a:bodyPr/>
          <a:lstStyle/>
          <a:p>
            <a:r>
              <a:rPr lang="en-US" altLang="ko-KR" sz="3000" b="1" smtClean="0"/>
              <a:t>2-5. Apparatuses &amp; Instruments Frequently Used in a Lab</a:t>
            </a:r>
          </a:p>
          <a:p>
            <a:pPr marL="742950" lvl="1" indent="-285750"/>
            <a:endParaRPr lang="en-US" altLang="ko-KR" sz="2000" smtClean="0"/>
          </a:p>
          <a:p>
            <a:pPr marL="742950" lvl="1" indent="-285750"/>
            <a:endParaRPr lang="en-US" altLang="ko-KR" sz="2400" smtClean="0"/>
          </a:p>
          <a:p>
            <a:pPr marL="1143000" lvl="2"/>
            <a:endParaRPr lang="en-US" altLang="ko-KR" smtClean="0"/>
          </a:p>
        </p:txBody>
      </p:sp>
      <p:pic>
        <p:nvPicPr>
          <p:cNvPr id="50180" name="Picture 4" descr="beak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500438"/>
            <a:ext cx="1511300" cy="1511300"/>
          </a:xfrm>
          <a:prstGeom prst="rect">
            <a:avLst/>
          </a:prstGeom>
          <a:noFill/>
        </p:spPr>
      </p:pic>
      <p:pic>
        <p:nvPicPr>
          <p:cNvPr id="50181" name="Picture 5" descr="buret_cla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3500438"/>
            <a:ext cx="1871663" cy="1477962"/>
          </a:xfrm>
          <a:prstGeom prst="rect">
            <a:avLst/>
          </a:prstGeom>
          <a:noFill/>
        </p:spPr>
      </p:pic>
      <p:pic>
        <p:nvPicPr>
          <p:cNvPr id="50182" name="Picture 6" descr="chem_b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3284538"/>
            <a:ext cx="3097212" cy="2909887"/>
          </a:xfrm>
          <a:prstGeom prst="rect">
            <a:avLst/>
          </a:prstGeom>
          <a:noFill/>
        </p:spPr>
      </p:pic>
      <p:pic>
        <p:nvPicPr>
          <p:cNvPr id="50183" name="Picture 7" descr="crucib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850" y="3573463"/>
            <a:ext cx="1511300" cy="148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BASICS of GEOCHEMICAL ANALYSIS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51209" name="Picture 9" descr="erl_fla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73238"/>
            <a:ext cx="1873250" cy="1873250"/>
          </a:xfrm>
          <a:prstGeom prst="rect">
            <a:avLst/>
          </a:prstGeom>
          <a:noFill/>
        </p:spPr>
      </p:pic>
      <p:pic>
        <p:nvPicPr>
          <p:cNvPr id="51210" name="Picture 10" descr="filt_fla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916113"/>
            <a:ext cx="1541462" cy="1728787"/>
          </a:xfrm>
          <a:prstGeom prst="rect">
            <a:avLst/>
          </a:prstGeom>
          <a:noFill/>
        </p:spPr>
      </p:pic>
      <p:pic>
        <p:nvPicPr>
          <p:cNvPr id="51211" name="Picture 11" descr="flor_fla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1844675"/>
            <a:ext cx="1871663" cy="1871663"/>
          </a:xfrm>
          <a:prstGeom prst="rect">
            <a:avLst/>
          </a:prstGeom>
          <a:noFill/>
        </p:spPr>
      </p:pic>
      <p:pic>
        <p:nvPicPr>
          <p:cNvPr id="51212" name="Picture 12" descr="funn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1916113"/>
            <a:ext cx="2447925" cy="1836737"/>
          </a:xfrm>
          <a:prstGeom prst="rect">
            <a:avLst/>
          </a:prstGeom>
          <a:noFill/>
        </p:spPr>
      </p:pic>
      <p:pic>
        <p:nvPicPr>
          <p:cNvPr id="51213" name="Picture 13" descr="g_cylind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4149725"/>
            <a:ext cx="1871663" cy="1573213"/>
          </a:xfrm>
          <a:prstGeom prst="rect">
            <a:avLst/>
          </a:prstGeom>
          <a:noFill/>
        </p:spPr>
      </p:pic>
      <p:pic>
        <p:nvPicPr>
          <p:cNvPr id="51214" name="Picture 14" descr="micro_pipe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213" y="4149725"/>
            <a:ext cx="1800225" cy="1800225"/>
          </a:xfrm>
          <a:prstGeom prst="rect">
            <a:avLst/>
          </a:prstGeom>
          <a:noFill/>
        </p:spPr>
      </p:pic>
      <p:pic>
        <p:nvPicPr>
          <p:cNvPr id="51215" name="Picture 15" descr="multi_pipe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363" y="4221163"/>
            <a:ext cx="1511300" cy="1511300"/>
          </a:xfrm>
          <a:prstGeom prst="rect">
            <a:avLst/>
          </a:prstGeom>
          <a:noFill/>
        </p:spPr>
      </p:pic>
      <p:pic>
        <p:nvPicPr>
          <p:cNvPr id="51216" name="Picture 16" descr="pinch_cla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4221163"/>
            <a:ext cx="2016125" cy="177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 2. BASICS of GEOCHEMICAL ANALYSIS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75191"/>
            <a:ext cx="8579296" cy="4625609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b="1" dirty="0" smtClean="0"/>
              <a:t>2-2. Glossaries (Definition of Terms)</a:t>
            </a:r>
          </a:p>
          <a:p>
            <a:pPr lvl="1"/>
            <a:r>
              <a:rPr lang="en-US" altLang="ko-KR" u="sng" dirty="0" smtClean="0"/>
              <a:t>2-2-1. Solutions &amp; concentrations</a:t>
            </a:r>
          </a:p>
          <a:p>
            <a:pPr lvl="2"/>
            <a:r>
              <a:rPr lang="en-US" altLang="ko-KR" dirty="0" smtClean="0"/>
              <a:t>Solvent; dissolves</a:t>
            </a:r>
          </a:p>
          <a:p>
            <a:pPr lvl="2"/>
            <a:r>
              <a:rPr lang="en-US" altLang="ko-KR" dirty="0" smtClean="0"/>
              <a:t>Solute; being dissolved</a:t>
            </a:r>
          </a:p>
          <a:p>
            <a:pPr lvl="2"/>
            <a:r>
              <a:rPr lang="en-US" altLang="ko-KR" dirty="0" smtClean="0"/>
              <a:t>Solution; homogenized body of solvent + solute</a:t>
            </a:r>
          </a:p>
          <a:p>
            <a:pPr lvl="2"/>
            <a:r>
              <a:rPr lang="en-US" altLang="ko-KR" dirty="0" err="1" smtClean="0"/>
              <a:t>Molarity</a:t>
            </a:r>
            <a:r>
              <a:rPr lang="en-US" altLang="ko-KR" dirty="0" smtClean="0"/>
              <a:t> (M); conc. unit, mole # of solute in 1L solution</a:t>
            </a:r>
          </a:p>
          <a:p>
            <a:pPr lvl="2"/>
            <a:r>
              <a:rPr lang="en-US" altLang="ko-KR" dirty="0" err="1" smtClean="0"/>
              <a:t>Molality</a:t>
            </a:r>
            <a:r>
              <a:rPr lang="en-US" altLang="ko-KR" dirty="0" smtClean="0"/>
              <a:t> (m); conc. Unit, mole # of solute in 1kg solvent</a:t>
            </a:r>
          </a:p>
          <a:p>
            <a:pPr lvl="2"/>
            <a:r>
              <a:rPr lang="en-US" altLang="ko-KR" dirty="0" smtClean="0"/>
              <a:t>Normality (N); ditto, # of equivalents of </a:t>
            </a:r>
            <a:r>
              <a:rPr lang="en-US" altLang="ko-KR" dirty="0" err="1" smtClean="0"/>
              <a:t>silute</a:t>
            </a:r>
            <a:r>
              <a:rPr lang="en-US" altLang="ko-KR" dirty="0" smtClean="0"/>
              <a:t> in 1L solution</a:t>
            </a:r>
          </a:p>
          <a:p>
            <a:pPr lvl="2"/>
            <a:r>
              <a:rPr lang="en-US" altLang="ko-KR" dirty="0" smtClean="0"/>
              <a:t>Formality (F); ditto, # of moles of the combined sub. In 1L solution</a:t>
            </a:r>
          </a:p>
          <a:p>
            <a:pPr lvl="2"/>
            <a:r>
              <a:rPr lang="en-US" altLang="ko-KR" dirty="0" smtClean="0"/>
              <a:t>%; ditto, part per hundred</a:t>
            </a:r>
          </a:p>
          <a:p>
            <a:pPr lvl="2"/>
            <a:r>
              <a:rPr lang="en-US" altLang="ko-KR" dirty="0" smtClean="0"/>
              <a:t>%o; part per thousand</a:t>
            </a:r>
          </a:p>
          <a:p>
            <a:pPr lvl="2"/>
            <a:r>
              <a:rPr lang="en-US" altLang="ko-KR" dirty="0" err="1" smtClean="0"/>
              <a:t>Ppm</a:t>
            </a:r>
            <a:r>
              <a:rPr lang="en-US" altLang="ko-KR" dirty="0" smtClean="0"/>
              <a:t>, ppb, </a:t>
            </a:r>
            <a:r>
              <a:rPr lang="en-US" altLang="ko-KR" dirty="0" err="1" smtClean="0"/>
              <a:t>ppt</a:t>
            </a:r>
            <a:r>
              <a:rPr lang="en-US" altLang="ko-KR" dirty="0" smtClean="0"/>
              <a:t>; part per million, billion, trillion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BASICS of GEOCHEMICAL ANALYSIS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52235" name="Picture 11" descr="screw_c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1716087" cy="1871663"/>
          </a:xfrm>
          <a:prstGeom prst="rect">
            <a:avLst/>
          </a:prstGeom>
          <a:noFill/>
        </p:spPr>
      </p:pic>
      <p:pic>
        <p:nvPicPr>
          <p:cNvPr id="52236" name="Picture 12" descr="spat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1844675"/>
            <a:ext cx="2376488" cy="1679575"/>
          </a:xfrm>
          <a:prstGeom prst="rect">
            <a:avLst/>
          </a:prstGeom>
          <a:noFill/>
        </p:spPr>
      </p:pic>
      <p:pic>
        <p:nvPicPr>
          <p:cNvPr id="52237" name="Picture 13" descr="syrin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1844675"/>
            <a:ext cx="1800225" cy="1800225"/>
          </a:xfrm>
          <a:prstGeom prst="rect">
            <a:avLst/>
          </a:prstGeom>
          <a:noFill/>
        </p:spPr>
      </p:pic>
      <p:pic>
        <p:nvPicPr>
          <p:cNvPr id="52238" name="Picture 14" descr="t_beam_b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1025" y="1989138"/>
            <a:ext cx="2212975" cy="914400"/>
          </a:xfrm>
          <a:prstGeom prst="rect">
            <a:avLst/>
          </a:prstGeom>
          <a:noFill/>
        </p:spPr>
      </p:pic>
      <p:pic>
        <p:nvPicPr>
          <p:cNvPr id="52239" name="Picture 15" descr="t_tub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4076700"/>
            <a:ext cx="1435100" cy="2160588"/>
          </a:xfrm>
          <a:prstGeom prst="rect">
            <a:avLst/>
          </a:prstGeom>
          <a:noFill/>
        </p:spPr>
      </p:pic>
      <p:pic>
        <p:nvPicPr>
          <p:cNvPr id="52240" name="Picture 16" descr="top_ba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513" y="4076700"/>
            <a:ext cx="2089150" cy="1562100"/>
          </a:xfrm>
          <a:prstGeom prst="rect">
            <a:avLst/>
          </a:prstGeom>
          <a:noFill/>
        </p:spPr>
      </p:pic>
      <p:pic>
        <p:nvPicPr>
          <p:cNvPr id="52241" name="Picture 17" descr="via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3" y="4076700"/>
            <a:ext cx="1589087" cy="2016125"/>
          </a:xfrm>
          <a:prstGeom prst="rect">
            <a:avLst/>
          </a:prstGeom>
          <a:noFill/>
        </p:spPr>
      </p:pic>
      <p:pic>
        <p:nvPicPr>
          <p:cNvPr id="52242" name="Picture 18" descr="vol_flas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25" y="4076700"/>
            <a:ext cx="1871663" cy="187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BASICS of GEOCHEMICAL ANALYSIS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53259" name="Picture 11" descr="vol_pip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44675"/>
            <a:ext cx="1735138" cy="208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 2. BASICS of GEOCHEMICAL ANALYSIS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altLang="ko-KR" u="sng" dirty="0" smtClean="0"/>
              <a:t>2-2-2. Terms frequently used in Chem. Anal.</a:t>
            </a:r>
          </a:p>
          <a:p>
            <a:pPr lvl="2"/>
            <a:r>
              <a:rPr lang="en-US" altLang="ko-KR" dirty="0" smtClean="0"/>
              <a:t>Signal; analytical respond proportional to the amount of analytical objects (constituents)</a:t>
            </a:r>
          </a:p>
          <a:p>
            <a:pPr lvl="2"/>
            <a:r>
              <a:rPr lang="en-US" altLang="ko-KR" dirty="0" smtClean="0"/>
              <a:t>Backgrounds; a group of signals </a:t>
            </a:r>
            <a:r>
              <a:rPr lang="en-US" altLang="ko-KR" dirty="0" err="1" smtClean="0"/>
              <a:t>uncapable</a:t>
            </a:r>
            <a:r>
              <a:rPr lang="en-US" altLang="ko-KR" dirty="0" smtClean="0"/>
              <a:t> of providing analytical information</a:t>
            </a:r>
          </a:p>
          <a:p>
            <a:pPr lvl="2"/>
            <a:r>
              <a:rPr lang="en-US" altLang="ko-KR" dirty="0" smtClean="0"/>
              <a:t>Detection limit; the smallest signal distinguished from the backgrounds with enough confidence</a:t>
            </a:r>
          </a:p>
          <a:p>
            <a:pPr lvl="2"/>
            <a:r>
              <a:rPr lang="en-US" altLang="ko-KR" dirty="0" smtClean="0"/>
              <a:t>Sensitivity; the extent of signal respond upon a given amount of analytical object. Closely related to the DL</a:t>
            </a:r>
          </a:p>
          <a:p>
            <a:pPr lvl="2"/>
            <a:r>
              <a:rPr lang="en-US" altLang="ko-KR" dirty="0" smtClean="0"/>
              <a:t>Precision; reproducibility of results (signals)</a:t>
            </a:r>
          </a:p>
          <a:p>
            <a:pPr lvl="2"/>
            <a:r>
              <a:rPr lang="en-US" altLang="ko-KR" dirty="0" smtClean="0"/>
              <a:t>Accuracy; nearness of the measurements to the accepted (true) value</a:t>
            </a:r>
          </a:p>
          <a:p>
            <a:pPr lvl="2"/>
            <a:r>
              <a:rPr lang="en-US" altLang="ko-KR" dirty="0" smtClean="0"/>
              <a:t>Standard; samples used for the calibration of the signals (for the same analytical method)</a:t>
            </a:r>
          </a:p>
          <a:p>
            <a:pPr lvl="2"/>
            <a:r>
              <a:rPr lang="en-US" altLang="ko-KR" dirty="0" smtClean="0"/>
              <a:t>Reference material; used for checking the accuracy of the method</a:t>
            </a:r>
          </a:p>
          <a:p>
            <a:pPr lvl="2"/>
            <a:r>
              <a:rPr lang="en-US" altLang="ko-KR" dirty="0" smtClean="0"/>
              <a:t>Aliquot; a part of the sample used for analysis</a:t>
            </a:r>
          </a:p>
          <a:p>
            <a:pPr lvl="2"/>
            <a:r>
              <a:rPr lang="en-US" altLang="ko-KR" dirty="0" smtClean="0"/>
              <a:t>Significant figures; those figures (digits) meaningful (with certainty)</a:t>
            </a:r>
          </a:p>
          <a:p>
            <a:pPr lvl="2"/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BASICS of GEOCHEMICAL ANALYSIS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1267" name="Picture 2" descr="http://www.korearth.net/lecture/geochem/gchem_anal/ch02/mars_graph_lg_x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44675"/>
            <a:ext cx="53435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직사각형 4"/>
          <p:cNvSpPr>
            <a:spLocks noChangeArrowheads="1"/>
          </p:cNvSpPr>
          <p:nvPr/>
        </p:nvSpPr>
        <p:spPr bwMode="auto">
          <a:xfrm>
            <a:off x="1692275" y="5445125"/>
            <a:ext cx="6048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1200">
                <a:latin typeface="Corbel" pitchFamily="34" charset="0"/>
                <a:ea typeface="HY엽서L" pitchFamily="18" charset="-127"/>
              </a:rPr>
              <a:t>Fig.</a:t>
            </a:r>
            <a:r>
              <a:rPr kumimoji="0" lang="ko-KR" altLang="en-US" sz="1200">
                <a:latin typeface="Corbel" pitchFamily="34" charset="0"/>
                <a:ea typeface="HY엽서L" pitchFamily="18" charset="-127"/>
              </a:rPr>
              <a:t> </a:t>
            </a:r>
            <a:r>
              <a:rPr kumimoji="0" lang="en-US" altLang="ko-KR" sz="1200">
                <a:latin typeface="Corbel" pitchFamily="34" charset="0"/>
                <a:ea typeface="HY엽서L" pitchFamily="18" charset="-127"/>
              </a:rPr>
              <a:t>2-1. The red spectrum shows excitation with alpha particles (PIXE) and x rays (XRF). Excitation with only x rays is seen in the blue spectrum. From http://mynasa.nasa.gov/vision/universe/solarsystem/mars_history.html</a:t>
            </a:r>
            <a:endParaRPr kumimoji="0" lang="ko-KR" altLang="en-US" sz="1200">
              <a:latin typeface="Corbel" pitchFamily="34" charset="0"/>
              <a:ea typeface="HY엽서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BASICS of GEOCHEMICAL ANALYSIS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1" name="내용 개체 틀 4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625975"/>
          </a:xfrm>
        </p:spPr>
        <p:txBody>
          <a:bodyPr>
            <a:normAutofit lnSpcReduction="10000"/>
          </a:bodyPr>
          <a:lstStyle/>
          <a:p>
            <a:r>
              <a:rPr lang="en-US" altLang="ko-KR" sz="3000" b="1" smtClean="0"/>
              <a:t>2-3. Statistical Evaluation of the Analytical Data</a:t>
            </a:r>
          </a:p>
          <a:p>
            <a:pPr marL="742950" lvl="1" indent="-285750"/>
            <a:r>
              <a:rPr lang="en-US" altLang="ko-KR" smtClean="0"/>
              <a:t>Analytical errors are inevitable. Statistics for the evaluation of these errors</a:t>
            </a:r>
          </a:p>
          <a:p>
            <a:pPr marL="742950" lvl="1" indent="-285750"/>
            <a:r>
              <a:rPr lang="en-US" altLang="ko-KR" smtClean="0"/>
              <a:t>PURPOSES of Statistical Evaluation:</a:t>
            </a:r>
          </a:p>
          <a:p>
            <a:pPr marL="1143000" lvl="2"/>
            <a:r>
              <a:rPr lang="en-US" altLang="ko-KR" smtClean="0"/>
              <a:t>Estimation of closeness to the true value.</a:t>
            </a:r>
          </a:p>
          <a:p>
            <a:pPr marL="1143000" lvl="2"/>
            <a:r>
              <a:rPr lang="en-US" altLang="ko-KR" smtClean="0"/>
              <a:t>Comparison of two different analytical data sets</a:t>
            </a:r>
          </a:p>
          <a:p>
            <a:pPr marL="1143000" lvl="2"/>
            <a:r>
              <a:rPr lang="en-US" altLang="ko-KR" smtClean="0"/>
              <a:t>Decision of data rejection</a:t>
            </a:r>
          </a:p>
          <a:p>
            <a:pPr marL="1143000" lvl="2"/>
            <a:r>
              <a:rPr lang="en-US" altLang="ko-KR" smtClean="0"/>
              <a:t>Error range estimation for the average with a certain confidence level.</a:t>
            </a:r>
          </a:p>
          <a:p>
            <a:pPr marL="1143000" lvl="2"/>
            <a:r>
              <a:rPr lang="en-US" altLang="ko-KR" smtClean="0"/>
              <a:t>Appropriate report of the analytical results</a:t>
            </a:r>
          </a:p>
          <a:p>
            <a:pPr marL="1143000" lvl="2"/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362950" cy="462597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ko-KR" sz="2400" smtClean="0"/>
              <a:t>2-3-1. Errors</a:t>
            </a:r>
          </a:p>
          <a:p>
            <a:pPr lvl="2">
              <a:lnSpc>
                <a:spcPct val="90000"/>
              </a:lnSpc>
            </a:pPr>
            <a:r>
              <a:rPr lang="en-US" altLang="ko-KR" sz="2000" u="sng" smtClean="0"/>
              <a:t>2-3-1-1. Determinate errors</a:t>
            </a:r>
            <a:r>
              <a:rPr lang="en-US" altLang="ko-KR" sz="2000" smtClean="0"/>
              <a:t> (having known causes) – This is the error should be eliminated. Caused by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Analyzer (the person)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Instrument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Method</a:t>
            </a:r>
          </a:p>
          <a:p>
            <a:pPr lvl="3">
              <a:lnSpc>
                <a:spcPct val="90000"/>
              </a:lnSpc>
              <a:buFont typeface="Arial" charset="0"/>
              <a:buNone/>
            </a:pPr>
            <a:r>
              <a:rPr lang="en-US" altLang="ko-KR" sz="1800" smtClean="0"/>
              <a:t>How to find DE?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Repeat analysis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Analysis by another person with the same method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Analysis of the reference material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Blank test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Analysis with the same method, but with different amount of sample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Internal standard addition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Check of the exp. Log &amp; all the calculations</a:t>
            </a:r>
          </a:p>
          <a:p>
            <a:pPr lvl="3">
              <a:lnSpc>
                <a:spcPct val="90000"/>
              </a:lnSpc>
            </a:pPr>
            <a:endParaRPr lang="en-US" altLang="ko-KR" sz="1800" smtClean="0"/>
          </a:p>
          <a:p>
            <a:pPr lvl="3">
              <a:lnSpc>
                <a:spcPct val="90000"/>
              </a:lnSpc>
            </a:pPr>
            <a:endParaRPr lang="en-US" altLang="ko-KR" sz="1800" smtClean="0"/>
          </a:p>
        </p:txBody>
      </p:sp>
      <p:pic>
        <p:nvPicPr>
          <p:cNvPr id="2" name="제목 1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0"/>
            <a:ext cx="8135938" cy="14414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362950" cy="4625975"/>
          </a:xfrm>
        </p:spPr>
        <p:txBody>
          <a:bodyPr/>
          <a:lstStyle/>
          <a:p>
            <a:pPr lvl="1"/>
            <a:r>
              <a:rPr lang="en-US" altLang="ko-KR" sz="2400" smtClean="0"/>
              <a:t>2-3-1. Errors</a:t>
            </a:r>
          </a:p>
          <a:p>
            <a:pPr lvl="2"/>
            <a:r>
              <a:rPr lang="en-US" altLang="ko-KR" sz="2000" u="sng" smtClean="0"/>
              <a:t>2-3-1-2. Indeterminate or random errors</a:t>
            </a:r>
            <a:r>
              <a:rPr lang="en-US" altLang="ko-KR" sz="2000" smtClean="0"/>
              <a:t> (w/o certain causes, unknown causes) </a:t>
            </a:r>
          </a:p>
          <a:p>
            <a:pPr lvl="3"/>
            <a:r>
              <a:rPr lang="en-US" altLang="ko-KR" sz="1800" smtClean="0"/>
              <a:t>Cannot be eliminated. Always there!</a:t>
            </a:r>
          </a:p>
          <a:p>
            <a:pPr lvl="3"/>
            <a:r>
              <a:rPr lang="en-US" altLang="ko-KR" sz="1800" smtClean="0"/>
              <a:t>Can be (statistically) estimated only w/ repetition of the analysis (at least 3 times?)</a:t>
            </a:r>
          </a:p>
          <a:p>
            <a:pPr lvl="3"/>
            <a:r>
              <a:rPr lang="en-US" altLang="ko-KR" sz="1800" smtClean="0"/>
              <a:t>Reporting as an interval w/ a confidence level (significance level)</a:t>
            </a:r>
          </a:p>
          <a:p>
            <a:pPr lvl="3"/>
            <a:r>
              <a:rPr lang="en-US" altLang="ko-KR" sz="1800" smtClean="0"/>
              <a:t>Characteristics;</a:t>
            </a:r>
          </a:p>
          <a:p>
            <a:pPr lvl="4"/>
            <a:r>
              <a:rPr altLang="ko-KR" sz="1800"/>
              <a:t>Relatively small </a:t>
            </a:r>
          </a:p>
          <a:p>
            <a:pPr lvl="4"/>
            <a:r>
              <a:rPr altLang="ko-KR" sz="1800"/>
              <a:t>Equal probability of both negative and positive errors</a:t>
            </a:r>
          </a:p>
          <a:p>
            <a:pPr lvl="4"/>
            <a:r>
              <a:rPr altLang="ko-KR" sz="1800"/>
              <a:t>Error magnitude frequency of normal (Gaussian) distribution.</a:t>
            </a:r>
          </a:p>
        </p:txBody>
      </p:sp>
      <p:pic>
        <p:nvPicPr>
          <p:cNvPr id="2" name="제목 1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0"/>
            <a:ext cx="8135938" cy="14414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1293813"/>
          </a:xfrm>
        </p:spPr>
        <p:txBody>
          <a:bodyPr/>
          <a:lstStyle/>
          <a:p>
            <a:pPr lvl="1"/>
            <a:r>
              <a:rPr lang="en-US" altLang="ko-KR" sz="2400" smtClean="0"/>
              <a:t>2-3-1. Errors</a:t>
            </a:r>
          </a:p>
          <a:p>
            <a:pPr lvl="2"/>
            <a:r>
              <a:rPr lang="en-US" altLang="ko-KR" sz="2000" u="sng" smtClean="0"/>
              <a:t>2-3-1-2. Indeterminate errors</a:t>
            </a:r>
          </a:p>
          <a:p>
            <a:pPr lvl="3"/>
            <a:r>
              <a:rPr lang="en-US" altLang="ko-KR" sz="1800" smtClean="0"/>
              <a:t>2-3-1-2-1. Normal distribution (Gaussian distribution) </a:t>
            </a:r>
          </a:p>
          <a:p>
            <a:pPr lvl="4"/>
            <a:endParaRPr altLang="ko-KR" sz="1800"/>
          </a:p>
        </p:txBody>
      </p:sp>
      <p:pic>
        <p:nvPicPr>
          <p:cNvPr id="2" name="제목 1"/>
          <p:cNvPicPr>
            <a:picLocks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0"/>
            <a:ext cx="7775575" cy="1412875"/>
          </a:xfrm>
          <a:noFill/>
          <a:ln/>
        </p:spPr>
      </p:pic>
      <p:pic>
        <p:nvPicPr>
          <p:cNvPr id="30730" name="Picture 10" descr="normal_dist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87450" y="3040063"/>
            <a:ext cx="3752850" cy="3817937"/>
          </a:xfrm>
        </p:spPr>
      </p:pic>
      <p:pic>
        <p:nvPicPr>
          <p:cNvPr id="30733" name="Picture 13" descr="eq_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933825"/>
            <a:ext cx="3744912" cy="72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48228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ko-KR" sz="2400" smtClean="0"/>
              <a:t>2-3-1. Errors</a:t>
            </a:r>
          </a:p>
          <a:p>
            <a:pPr lvl="2">
              <a:lnSpc>
                <a:spcPct val="90000"/>
              </a:lnSpc>
            </a:pPr>
            <a:r>
              <a:rPr lang="en-US" altLang="ko-KR" sz="2000" u="sng" smtClean="0"/>
              <a:t>2-3-1-2. Indeterminate errors</a:t>
            </a:r>
          </a:p>
          <a:p>
            <a:pPr lvl="3">
              <a:lnSpc>
                <a:spcPct val="90000"/>
              </a:lnSpc>
            </a:pPr>
            <a:r>
              <a:rPr lang="en-US" altLang="ko-KR" sz="1800" smtClean="0"/>
              <a:t>2-3-1-2-2. Expressions of the indeterminate errors</a:t>
            </a:r>
          </a:p>
          <a:p>
            <a:pPr lvl="4">
              <a:lnSpc>
                <a:spcPct val="90000"/>
              </a:lnSpc>
            </a:pPr>
            <a:r>
              <a:rPr altLang="ko-KR" sz="1800"/>
              <a:t>Range: x</a:t>
            </a:r>
            <a:r>
              <a:rPr altLang="ko-KR" sz="1800" baseline="-25000"/>
              <a:t>max</a:t>
            </a:r>
            <a:r>
              <a:rPr altLang="ko-KR" sz="1800"/>
              <a:t> - x</a:t>
            </a:r>
            <a:r>
              <a:rPr altLang="ko-KR" sz="1800" baseline="-25000"/>
              <a:t>min</a:t>
            </a:r>
            <a:r>
              <a:rPr altLang="ko-KR" sz="1800"/>
              <a:t> </a:t>
            </a:r>
          </a:p>
          <a:p>
            <a:pPr lvl="4">
              <a:lnSpc>
                <a:spcPct val="90000"/>
              </a:lnSpc>
            </a:pPr>
            <a:r>
              <a:rPr altLang="ko-KR" sz="1800"/>
              <a:t>Relative range: Range/average * 100 (%)</a:t>
            </a:r>
          </a:p>
          <a:p>
            <a:pPr lvl="4">
              <a:lnSpc>
                <a:spcPct val="90000"/>
              </a:lnSpc>
            </a:pPr>
            <a:r>
              <a:rPr altLang="ko-KR" sz="1800"/>
              <a:t>Average deviation from the mean:</a:t>
            </a:r>
          </a:p>
          <a:p>
            <a:pPr lvl="4">
              <a:lnSpc>
                <a:spcPct val="90000"/>
              </a:lnSpc>
            </a:pPr>
            <a:r>
              <a:rPr altLang="ko-KR" sz="1800"/>
              <a:t>Standard deviation:</a:t>
            </a:r>
          </a:p>
          <a:p>
            <a:pPr lvl="4">
              <a:lnSpc>
                <a:spcPct val="90000"/>
              </a:lnSpc>
            </a:pPr>
            <a:r>
              <a:rPr altLang="ko-KR" sz="1800"/>
              <a:t>Relative standard deviation:</a:t>
            </a:r>
          </a:p>
          <a:p>
            <a:pPr lvl="4">
              <a:lnSpc>
                <a:spcPct val="90000"/>
              </a:lnSpc>
            </a:pPr>
            <a:r>
              <a:rPr altLang="ko-KR" sz="1800"/>
              <a:t>Confidence limit:</a:t>
            </a:r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/>
              <a:t>		For known true value</a:t>
            </a:r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/>
              <a:t>			For a single measurement-</a:t>
            </a:r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/>
              <a:t>			For multiple measurements-</a:t>
            </a:r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/>
              <a:t>		For unknown true value</a:t>
            </a:r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/>
              <a:t>			For a single measurement-</a:t>
            </a:r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/>
              <a:t>			For multiple measurements-</a:t>
            </a:r>
          </a:p>
        </p:txBody>
      </p:sp>
      <p:pic>
        <p:nvPicPr>
          <p:cNvPr id="2" name="제목 1"/>
          <p:cNvPicPr>
            <a:picLocks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0"/>
            <a:ext cx="7775575" cy="1412875"/>
          </a:xfrm>
          <a:noFill/>
          <a:ln/>
        </p:spPr>
      </p:pic>
      <p:pic>
        <p:nvPicPr>
          <p:cNvPr id="36871" name="Picture 7" descr="eq_1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24525" y="3500438"/>
            <a:ext cx="612775" cy="338137"/>
          </a:xfrm>
        </p:spPr>
      </p:pic>
      <p:pic>
        <p:nvPicPr>
          <p:cNvPr id="36874" name="Picture 10" descr="eq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716338"/>
            <a:ext cx="1168400" cy="368300"/>
          </a:xfrm>
          <a:prstGeom prst="rect">
            <a:avLst/>
          </a:prstGeom>
          <a:noFill/>
        </p:spPr>
      </p:pic>
      <p:pic>
        <p:nvPicPr>
          <p:cNvPr id="36875" name="Picture 11" descr="eq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3716338"/>
            <a:ext cx="1158875" cy="368300"/>
          </a:xfrm>
          <a:prstGeom prst="rect">
            <a:avLst/>
          </a:prstGeom>
          <a:noFill/>
        </p:spPr>
      </p:pic>
      <p:pic>
        <p:nvPicPr>
          <p:cNvPr id="36876" name="Picture 12" descr="eq_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363" y="4149725"/>
            <a:ext cx="971550" cy="361950"/>
          </a:xfrm>
          <a:prstGeom prst="rect">
            <a:avLst/>
          </a:prstGeom>
          <a:noFill/>
        </p:spPr>
      </p:pic>
      <p:pic>
        <p:nvPicPr>
          <p:cNvPr id="36877" name="Picture 13" descr="eq_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325" y="5013325"/>
            <a:ext cx="971550" cy="190500"/>
          </a:xfrm>
          <a:prstGeom prst="rect">
            <a:avLst/>
          </a:prstGeom>
          <a:noFill/>
        </p:spPr>
      </p:pic>
      <p:pic>
        <p:nvPicPr>
          <p:cNvPr id="36878" name="Picture 14" descr="eq_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325" y="5229225"/>
            <a:ext cx="1095375" cy="409575"/>
          </a:xfrm>
          <a:prstGeom prst="rect">
            <a:avLst/>
          </a:prstGeom>
          <a:noFill/>
        </p:spPr>
      </p:pic>
      <p:pic>
        <p:nvPicPr>
          <p:cNvPr id="36879" name="Picture 15" descr="eq_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7763" y="5949950"/>
            <a:ext cx="904875" cy="190500"/>
          </a:xfrm>
          <a:prstGeom prst="rect">
            <a:avLst/>
          </a:prstGeom>
          <a:noFill/>
        </p:spPr>
      </p:pic>
      <p:pic>
        <p:nvPicPr>
          <p:cNvPr id="36880" name="Picture 16" descr="eq_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27763" y="6165850"/>
            <a:ext cx="1095375" cy="44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118</TotalTime>
  <Words>1118</Words>
  <Application>Microsoft Office PowerPoint</Application>
  <PresentationFormat>화면 슬라이드 쇼(4:3)</PresentationFormat>
  <Paragraphs>274</Paragraphs>
  <Slides>21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모듈</vt:lpstr>
      <vt:lpstr>Ch. 2. BASICS of GEOCHEMICAL ANALYSIS</vt:lpstr>
      <vt:lpstr>Ch. 2. BASICS of GEOCHEMICAL ANALYSIS</vt:lpstr>
      <vt:lpstr>Ch. 2. BASICS of GEOCHEMICAL ANALYSIS</vt:lpstr>
      <vt:lpstr>Ch. 2. BASICS of GEOCHEMICAL ANALYSIS</vt:lpstr>
      <vt:lpstr>Ch. 2. BASICS of GEOCHEMICAL ANALYSIS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Ch. 2. BASICS of GEOCHEMICAL ANALYSIS</vt:lpstr>
      <vt:lpstr>Ch. 2. BASICS of GEOCHEMICAL ANALYSIS</vt:lpstr>
      <vt:lpstr>Ch. 2. BASICS of GEOCHEMICAL ANALYSIS</vt:lpstr>
      <vt:lpstr>Ch. 2. BASICS of GEOCHEMICAL ANALYSIS</vt:lpstr>
      <vt:lpstr>Ch. 2. BASICS of GEOCHEMICAL ANALYSIS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my</cp:lastModifiedBy>
  <cp:revision>12</cp:revision>
  <dcterms:created xsi:type="dcterms:W3CDTF">2011-09-04T11:44:53Z</dcterms:created>
  <dcterms:modified xsi:type="dcterms:W3CDTF">2012-02-18T06:36:12Z</dcterms:modified>
</cp:coreProperties>
</file>